
<file path=[Content_Types].xml><?xml version="1.0" encoding="utf-8"?>
<Types xmlns="http://schemas.openxmlformats.org/package/2006/content-types"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7"/>
  </p:notesMasterIdLst>
  <p:sldIdLst>
    <p:sldId id="256" r:id="rId5"/>
    <p:sldId id="261" r:id="rId6"/>
    <p:sldId id="265" r:id="rId7"/>
    <p:sldId id="258" r:id="rId8"/>
    <p:sldId id="270" r:id="rId9"/>
    <p:sldId id="271" r:id="rId10"/>
    <p:sldId id="291" r:id="rId11"/>
    <p:sldId id="259" r:id="rId12"/>
    <p:sldId id="290" r:id="rId13"/>
    <p:sldId id="274" r:id="rId14"/>
    <p:sldId id="294" r:id="rId15"/>
    <p:sldId id="277" r:id="rId16"/>
    <p:sldId id="283" r:id="rId17"/>
    <p:sldId id="279" r:id="rId18"/>
    <p:sldId id="284" r:id="rId19"/>
    <p:sldId id="293" r:id="rId20"/>
    <p:sldId id="280" r:id="rId21"/>
    <p:sldId id="295" r:id="rId22"/>
    <p:sldId id="285" r:id="rId23"/>
    <p:sldId id="286" r:id="rId24"/>
    <p:sldId id="287" r:id="rId25"/>
    <p:sldId id="26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as, William Joseph" initials="TWJ" lastIdx="1" clrIdx="0">
    <p:extLst>
      <p:ext uri="{19B8F6BF-5375-455C-9EA6-DF929625EA0E}">
        <p15:presenceInfo xmlns:p15="http://schemas.microsoft.com/office/powerpoint/2012/main" userId="S-1-5-21-2072177302-1958620249-3085007271-990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86530" autoAdjust="0"/>
  </p:normalViewPr>
  <p:slideViewPr>
    <p:cSldViewPr snapToGrid="0">
      <p:cViewPr varScale="1">
        <p:scale>
          <a:sx n="98" d="100"/>
          <a:sy n="98" d="100"/>
        </p:scale>
        <p:origin x="103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04024-6705-4A84-95A9-6B8181B47DBD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F6202F-C9D5-4649-AA1D-B36E70CCC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07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202F-C9D5-4649-AA1D-B36E70CCC7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880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202F-C9D5-4649-AA1D-B36E70CCC7D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341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Scholarly Type: Basic or Discovery Scholarship, Applied/Integrative Scholarship,</a:t>
            </a:r>
            <a:r>
              <a:rPr lang="en-US" baseline="0"/>
              <a:t> Teaching &amp; Learning Scholarship, Not Classified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F6202F-C9D5-4649-AA1D-B36E70CCC7D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112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241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533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91276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1762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934323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82071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58833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478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102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99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203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441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08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12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058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FE88C-D1DA-42BE-9907-AAF8C2E25BA9}" type="datetimeFigureOut">
              <a:rPr lang="en-US" smtClean="0"/>
              <a:t>8/9/2022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06506334-2DA7-47C5-8153-4013BBD306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683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faculty180@ecu.edu" TargetMode="External"/><Relationship Id="rId2" Type="http://schemas.openxmlformats.org/officeDocument/2006/relationships/hyperlink" Target="http://faculty180.ecu.edu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1759" y="2404531"/>
            <a:ext cx="8852584" cy="1646302"/>
          </a:xfrm>
        </p:spPr>
        <p:txBody>
          <a:bodyPr/>
          <a:lstStyle/>
          <a:p>
            <a:r>
              <a:rPr lang="en-US" dirty="0"/>
              <a:t>Using Faculty180</a:t>
            </a:r>
            <a:br>
              <a:rPr lang="en-US" dirty="0"/>
            </a:br>
            <a:r>
              <a:rPr lang="en-US" dirty="0"/>
              <a:t>Activity Reporting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2342518-5BC2-4552-BDFD-54A3607781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Introductory User Guide for Entering Faculty Professional Activities</a:t>
            </a:r>
          </a:p>
        </p:txBody>
      </p:sp>
    </p:spTree>
    <p:extLst>
      <p:ext uri="{BB962C8B-B14F-4D97-AF65-F5344CB8AC3E}">
        <p14:creationId xmlns:p14="http://schemas.microsoft.com/office/powerpoint/2010/main" val="3900416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Teaching: Uploaded from Banner*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84050" y="6325445"/>
            <a:ext cx="8022595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*If a course you taught is not uploaded, enter in Other Teaching Activities.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DDE5D3-A7D9-4620-A6D5-8E3317F37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62" y="2086928"/>
            <a:ext cx="11496675" cy="3267075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990093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Teaching: Uploaded from Banner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2A5758-B30E-4142-A223-23A523340331}"/>
              </a:ext>
            </a:extLst>
          </p:cNvPr>
          <p:cNvSpPr txBox="1"/>
          <p:nvPr/>
        </p:nvSpPr>
        <p:spPr>
          <a:xfrm>
            <a:off x="8321241" y="392837"/>
            <a:ext cx="3365500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Course data will be loaded to Faculty180 about a week after the last census day. You can upload attachments and view Classifications by clicking the edit pencil next to the course. </a:t>
            </a:r>
          </a:p>
          <a:p>
            <a:endParaRPr lang="en-US" dirty="0"/>
          </a:p>
          <a:p>
            <a:r>
              <a:rPr lang="en-US" dirty="0"/>
              <a:t>Edit Classifications and add attachments in sections B and 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D75BE9-FF63-426F-BF6F-5C6160863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72" y="1432293"/>
            <a:ext cx="7781579" cy="50907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CDEEFA4-A76E-4984-B4FD-01F0B0BB9CD8}"/>
              </a:ext>
            </a:extLst>
          </p:cNvPr>
          <p:cNvSpPr/>
          <p:nvPr/>
        </p:nvSpPr>
        <p:spPr>
          <a:xfrm>
            <a:off x="7461114" y="1655006"/>
            <a:ext cx="389107" cy="2863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2DB0B9C-E90C-4BFF-B837-E1D124BDEE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884"/>
          <a:stretch/>
        </p:blipFill>
        <p:spPr>
          <a:xfrm>
            <a:off x="505259" y="2020702"/>
            <a:ext cx="6781576" cy="4730293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061403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0200" y="220494"/>
            <a:ext cx="8596668" cy="1320800"/>
          </a:xfrm>
        </p:spPr>
        <p:txBody>
          <a:bodyPr/>
          <a:lstStyle/>
          <a:p>
            <a:r>
              <a:rPr lang="en-US" dirty="0"/>
              <a:t>Other Teaching Activities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" y="880894"/>
            <a:ext cx="5227885" cy="312690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458683" y="541506"/>
            <a:ext cx="3975100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Other Teaching types include Assessment of Learning, </a:t>
            </a:r>
            <a:r>
              <a:rPr lang="en-US" dirty="0" err="1"/>
              <a:t>Diss</a:t>
            </a:r>
            <a:r>
              <a:rPr lang="en-US" dirty="0"/>
              <a:t>/Thesis/Cumulative Project, Course Creation/Delivery, Course Redesign, Study Abroad, Special Projects, and more. For entries, select your Type in conjunction with the Role in Activity Classifications.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619E5-B93E-4697-B02E-69F30EE9B8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3047" y="3116654"/>
            <a:ext cx="7697821" cy="3520852"/>
          </a:xfrm>
          <a:prstGeom prst="rect">
            <a:avLst/>
          </a:prstGeom>
          <a:ln>
            <a:solidFill>
              <a:schemeClr val="accent3"/>
            </a:solidFill>
          </a:ln>
        </p:spPr>
      </p:pic>
    </p:spTree>
    <p:extLst>
      <p:ext uri="{BB962C8B-B14F-4D97-AF65-F5344CB8AC3E}">
        <p14:creationId xmlns:p14="http://schemas.microsoft.com/office/powerpoint/2010/main" val="3120205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06944"/>
            <a:ext cx="8596668" cy="1320800"/>
          </a:xfrm>
        </p:spPr>
        <p:txBody>
          <a:bodyPr/>
          <a:lstStyle/>
          <a:p>
            <a:r>
              <a:rPr lang="en-US"/>
              <a:t>Scholarly Contributions: Articles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77334" y="1067344"/>
            <a:ext cx="6796892" cy="4415762"/>
          </a:xfrm>
        </p:spPr>
        <p:txBody>
          <a:bodyPr>
            <a:normAutofit/>
          </a:bodyPr>
          <a:lstStyle/>
          <a:p>
            <a:r>
              <a:rPr lang="en-US" sz="2400" dirty="0"/>
              <a:t>For Manual Input: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Status (change as article goes through process)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Journal titles match against a central title list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Coauthor listing/classification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Review Type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Publication Type AND Article Type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/>
              <a:t>Scholarly Type*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CF78E6E-A780-450A-AE58-9382C5C9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879" y="3833482"/>
            <a:ext cx="8387532" cy="2715336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7747504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Scholarly Contributions: Articles (Importing Articles)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786" y="2299044"/>
            <a:ext cx="10858715" cy="4088504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4" name="Slide22-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98543" y="863600"/>
            <a:ext cx="406400" cy="406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4020" y="713201"/>
            <a:ext cx="975445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8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962" y="331304"/>
            <a:ext cx="975445" cy="7071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Scholarly Contributions: Articles (Importing Articles)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127" y="2208696"/>
            <a:ext cx="11982873" cy="3741530"/>
          </a:xfrm>
          <a:prstGeom prst="rect">
            <a:avLst/>
          </a:prstGeom>
          <a:ln>
            <a:solidFill>
              <a:schemeClr val="accent3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975668" y="1534707"/>
            <a:ext cx="4768574" cy="4001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5"/>
                </a:solidFill>
              </a:rPr>
              <a:t>Tip: Scopus </a:t>
            </a:r>
            <a:r>
              <a:rPr lang="en-US" sz="2000" b="1" dirty="0" err="1">
                <a:solidFill>
                  <a:schemeClr val="accent5"/>
                </a:solidFill>
              </a:rPr>
              <a:t>BibTex</a:t>
            </a:r>
            <a:r>
              <a:rPr lang="en-US" sz="2000" b="1" dirty="0">
                <a:solidFill>
                  <a:schemeClr val="accent5"/>
                </a:solidFill>
              </a:rPr>
              <a:t> works pretty well</a:t>
            </a:r>
          </a:p>
        </p:txBody>
      </p:sp>
      <p:pic>
        <p:nvPicPr>
          <p:cNvPr id="6" name="Slide23-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4485" y="46255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59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50371"/>
            <a:ext cx="8596668" cy="1110343"/>
          </a:xfrm>
        </p:spPr>
        <p:txBody>
          <a:bodyPr/>
          <a:lstStyle/>
          <a:p>
            <a:r>
              <a:rPr lang="en-US" dirty="0"/>
              <a:t>Video Clip to Demo Import</a:t>
            </a:r>
          </a:p>
        </p:txBody>
      </p:sp>
      <p:pic>
        <p:nvPicPr>
          <p:cNvPr id="3" name="Screen Recording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7334" y="1082473"/>
            <a:ext cx="10749064" cy="5186052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36289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59F38F-9B57-4A9E-BF9E-B0BD68ED4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89" y="1281251"/>
            <a:ext cx="7898860" cy="26290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89" y="379256"/>
            <a:ext cx="8596668" cy="1320800"/>
          </a:xfrm>
        </p:spPr>
        <p:txBody>
          <a:bodyPr/>
          <a:lstStyle/>
          <a:p>
            <a:r>
              <a:rPr lang="en-US" dirty="0"/>
              <a:t>Connect with </a:t>
            </a:r>
            <a:r>
              <a:rPr lang="en-US" dirty="0" err="1"/>
              <a:t>ORCiD</a:t>
            </a:r>
            <a:endParaRPr lang="en-US" dirty="0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>
          <a:xfrm flipH="1" flipV="1">
            <a:off x="7372440" y="2840477"/>
            <a:ext cx="1056596" cy="148705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69073" y="2595767"/>
            <a:ext cx="3505676" cy="40589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Navigate to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Vitas &amp;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Biosketches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 to Legacy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Vitas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Scroll down to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Vita / Profile Systems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342900" marR="0" lvl="0" indent="-34290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Click 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Create or Connect your ORCID </a:t>
            </a:r>
            <a:r>
              <a:rPr lang="en-US" sz="18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iD</a:t>
            </a: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Click</a:t>
            </a:r>
            <a:r>
              <a:rPr lang="en-US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Import</a:t>
            </a: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and choose records to import to various activity and profile categories – funding, education, employment, etc.</a:t>
            </a:r>
          </a:p>
          <a:p>
            <a:pPr marR="0" lv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3948B0D-80CD-489E-99FC-A7AEDDCC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831" b="11662"/>
          <a:stretch/>
        </p:blipFill>
        <p:spPr>
          <a:xfrm>
            <a:off x="2956849" y="4187488"/>
            <a:ext cx="2087216" cy="87549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5604CD1C-EE09-4032-9265-852A6A2A230D}"/>
              </a:ext>
            </a:extLst>
          </p:cNvPr>
          <p:cNvCxnSpPr>
            <a:cxnSpLocks/>
          </p:cNvCxnSpPr>
          <p:nvPr/>
        </p:nvCxnSpPr>
        <p:spPr>
          <a:xfrm flipH="1" flipV="1">
            <a:off x="5131638" y="4625233"/>
            <a:ext cx="3257361" cy="2155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24353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589" y="379256"/>
            <a:ext cx="8596668" cy="1320800"/>
          </a:xfrm>
        </p:spPr>
        <p:txBody>
          <a:bodyPr/>
          <a:lstStyle/>
          <a:p>
            <a:r>
              <a:rPr lang="en-US" dirty="0"/>
              <a:t>University Committees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r="49337"/>
          <a:stretch/>
        </p:blipFill>
        <p:spPr>
          <a:xfrm>
            <a:off x="1097227" y="1264316"/>
            <a:ext cx="6523417" cy="3565871"/>
          </a:xfrm>
          <a:prstGeom prst="rect">
            <a:avLst/>
          </a:prstGeom>
          <a:ln>
            <a:solidFill>
              <a:srgbClr val="7030A0"/>
            </a:solidFill>
          </a:ln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2110902" y="3613579"/>
            <a:ext cx="1275929" cy="22619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78889" y="5948039"/>
            <a:ext cx="5015884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Change Unit for college/</a:t>
            </a:r>
            <a:r>
              <a:rPr lang="en-US" dirty="0" err="1"/>
              <a:t>dept</a:t>
            </a:r>
            <a:r>
              <a:rPr lang="en-US" dirty="0"/>
              <a:t> committees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H="1" flipV="1">
            <a:off x="6469838" y="4327292"/>
            <a:ext cx="1862642" cy="4172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449618" y="4327291"/>
            <a:ext cx="3505676" cy="23083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Select Committee name. If not in list: </a:t>
            </a:r>
          </a:p>
          <a:p>
            <a:endParaRPr lang="en-US" dirty="0"/>
          </a:p>
          <a:p>
            <a:pPr marL="342900" indent="-342900">
              <a:buAutoNum type="arabicPeriod"/>
            </a:pPr>
            <a:r>
              <a:rPr lang="en-US" dirty="0"/>
              <a:t>Check with your Superuser about adding the committee to the list menu, or </a:t>
            </a:r>
          </a:p>
          <a:p>
            <a:pPr marL="342900" indent="-342900">
              <a:buAutoNum type="arabicPeriod"/>
            </a:pPr>
            <a:r>
              <a:rPr lang="en-US" dirty="0"/>
              <a:t>Choose “Other” and  type in the new committee name.</a:t>
            </a:r>
          </a:p>
        </p:txBody>
      </p:sp>
    </p:spTree>
    <p:extLst>
      <p:ext uri="{BB962C8B-B14F-4D97-AF65-F5344CB8AC3E}">
        <p14:creationId xmlns:p14="http://schemas.microsoft.com/office/powerpoint/2010/main" val="87678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University Service </a:t>
            </a:r>
            <a:br>
              <a:rPr lang="en-US" dirty="0"/>
            </a:br>
            <a:r>
              <a:rPr lang="en-US" dirty="0"/>
              <a:t>(Other than Committees)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004" y="2423604"/>
            <a:ext cx="7799728" cy="4056262"/>
          </a:xfrm>
          <a:prstGeom prst="rect">
            <a:avLst/>
          </a:prstGeom>
          <a:ln>
            <a:solidFill>
              <a:schemeClr val="accent3"/>
            </a:solidFill>
          </a:ln>
        </p:spPr>
      </p:pic>
      <p:pic>
        <p:nvPicPr>
          <p:cNvPr id="3" name="Slide27-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07943" y="863600"/>
            <a:ext cx="406400" cy="406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23420" y="713201"/>
            <a:ext cx="975445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79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4200" y="609600"/>
            <a:ext cx="8689802" cy="1320800"/>
          </a:xfrm>
        </p:spPr>
        <p:txBody>
          <a:bodyPr/>
          <a:lstStyle/>
          <a:p>
            <a:r>
              <a:rPr lang="en-US"/>
              <a:t>What Is Faculty180?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4198" y="1600200"/>
            <a:ext cx="4277171" cy="4441161"/>
          </a:xfrm>
        </p:spPr>
        <p:txBody>
          <a:bodyPr>
            <a:normAutofit/>
          </a:bodyPr>
          <a:lstStyle/>
          <a:p>
            <a:r>
              <a:rPr lang="en-US" sz="2400"/>
              <a:t>System for faculty to input activities such as these: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/>
              <a:t>Teaching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/>
              <a:t>Research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/>
              <a:t>Service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/>
              <a:t>Professional Development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/>
              <a:t>Memberships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/>
              <a:t>Work Experience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/>
              <a:t>Honors and Awards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1600201"/>
            <a:ext cx="4184034" cy="4441162"/>
          </a:xfrm>
        </p:spPr>
        <p:txBody>
          <a:bodyPr>
            <a:normAutofit/>
          </a:bodyPr>
          <a:lstStyle/>
          <a:p>
            <a:r>
              <a:rPr lang="en-US" sz="2400"/>
              <a:t>System to generate reports such as these: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/>
              <a:t>Annual report (individual)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/>
              <a:t>Annual report (unit)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/>
              <a:t>Activity aggregations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100"/>
              <a:t>Online profile pages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/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754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9991" y="673738"/>
            <a:ext cx="8596668" cy="1320800"/>
          </a:xfrm>
        </p:spPr>
        <p:txBody>
          <a:bodyPr/>
          <a:lstStyle/>
          <a:p>
            <a:r>
              <a:rPr lang="en-US"/>
              <a:t>University Service </a:t>
            </a:r>
            <a:br>
              <a:rPr lang="en-US"/>
            </a:br>
            <a:r>
              <a:rPr lang="en-US"/>
              <a:t>(Other than Committees)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686" y="2199487"/>
            <a:ext cx="7305675" cy="3133725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932" y="3462291"/>
            <a:ext cx="2612858" cy="3169697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794500" y="1816100"/>
            <a:ext cx="31242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University Service Types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888932" y="2199487"/>
            <a:ext cx="3905568" cy="219471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8210741" y="2199487"/>
            <a:ext cx="18859" cy="124874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lide28-Audi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44932" y="673888"/>
            <a:ext cx="4064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0409" y="517324"/>
            <a:ext cx="975445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050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317" y="372190"/>
            <a:ext cx="9449160" cy="1320800"/>
          </a:xfrm>
        </p:spPr>
        <p:txBody>
          <a:bodyPr>
            <a:normAutofit/>
          </a:bodyPr>
          <a:lstStyle/>
          <a:p>
            <a:r>
              <a:rPr lang="en-US" dirty="0"/>
              <a:t>Create CV or Annual Report</a:t>
            </a:r>
            <a:br>
              <a:rPr lang="en-US" dirty="0"/>
            </a:br>
            <a:r>
              <a:rPr lang="en-US" sz="2200" i="1" dirty="0"/>
              <a:t>Note: Your College will have a unit specific template available to you.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2286000" y="5892800"/>
            <a:ext cx="5842000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 the Eye, set time periods, and review. You can export to Word or PDF.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550F8F-ABE0-486D-9AAB-D1B0A612F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496" y="1608394"/>
            <a:ext cx="11165366" cy="4003008"/>
          </a:xfrm>
          <a:prstGeom prst="rect">
            <a:avLst/>
          </a:prstGeom>
          <a:ln>
            <a:solidFill>
              <a:srgbClr val="7030A0"/>
            </a:solidFill>
          </a:ln>
        </p:spPr>
      </p:pic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8128000" y="4017523"/>
            <a:ext cx="2650247" cy="18752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4566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/>
              <a:t>More Information / 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hlinkClick r:id="rId2"/>
              </a:rPr>
              <a:t>https://faculty180.ecu.edu</a:t>
            </a:r>
            <a:endParaRPr lang="en-US" sz="28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/>
              <a:t>Find Links to Training Materials, List of Super Users, Upcoming Training Sessions and Previously Recorded Training Sessions.</a:t>
            </a:r>
          </a:p>
          <a:p>
            <a:r>
              <a:rPr lang="en-US" sz="2800" dirty="0">
                <a:hlinkClick r:id="rId3"/>
              </a:rPr>
              <a:t>faculty180@ecu.edu</a:t>
            </a:r>
            <a:r>
              <a:rPr lang="en-US" sz="2800" dirty="0"/>
              <a:t> (General questions)</a:t>
            </a:r>
          </a:p>
        </p:txBody>
      </p:sp>
    </p:spTree>
    <p:extLst>
      <p:ext uri="{BB962C8B-B14F-4D97-AF65-F5344CB8AC3E}">
        <p14:creationId xmlns:p14="http://schemas.microsoft.com/office/powerpoint/2010/main" val="332786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60363" y="694871"/>
            <a:ext cx="8596668" cy="1320800"/>
          </a:xfrm>
        </p:spPr>
        <p:txBody>
          <a:bodyPr/>
          <a:lstStyle/>
          <a:p>
            <a:r>
              <a:rPr lang="en-US"/>
              <a:t>Sources of Information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77334" y="1625601"/>
            <a:ext cx="8596668" cy="4415762"/>
          </a:xfrm>
        </p:spPr>
        <p:txBody>
          <a:bodyPr/>
          <a:lstStyle/>
          <a:p>
            <a:r>
              <a:rPr lang="en-US" sz="2200" dirty="0"/>
              <a:t>Manual User entry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dirty="0"/>
              <a:t>Manual entry for many sections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900" dirty="0"/>
              <a:t>Import publications list from external sources such as EndNote</a:t>
            </a:r>
          </a:p>
          <a:p>
            <a:r>
              <a:rPr lang="en-US" sz="2200" dirty="0"/>
              <a:t>Banner (contact details, courses taught)</a:t>
            </a:r>
          </a:p>
          <a:p>
            <a:r>
              <a:rPr lang="en-US" sz="2200" dirty="0" err="1"/>
              <a:t>eTRACS</a:t>
            </a:r>
            <a:r>
              <a:rPr lang="en-US" sz="2200" dirty="0"/>
              <a:t>/</a:t>
            </a:r>
            <a:r>
              <a:rPr lang="en-US" sz="2200" dirty="0" err="1"/>
              <a:t>RAMSeS</a:t>
            </a:r>
            <a:r>
              <a:rPr lang="en-US" sz="2200" dirty="0"/>
              <a:t> (grants and contracts)</a:t>
            </a:r>
          </a:p>
          <a:p>
            <a:r>
              <a:rPr lang="en-US" sz="2200" dirty="0" err="1"/>
              <a:t>Elentra</a:t>
            </a:r>
            <a:r>
              <a:rPr lang="en-US" sz="2200" dirty="0"/>
              <a:t> and </a:t>
            </a:r>
            <a:r>
              <a:rPr lang="en-US" sz="2200" dirty="0" err="1"/>
              <a:t>XComP</a:t>
            </a:r>
            <a:r>
              <a:rPr lang="en-US" sz="2200" dirty="0"/>
              <a:t> Events </a:t>
            </a:r>
            <a:endParaRPr lang="en-US" sz="2200" i="1" dirty="0"/>
          </a:p>
          <a:p>
            <a:pPr lvl="1"/>
            <a:r>
              <a:rPr lang="en-US" sz="2000" i="1" dirty="0"/>
              <a:t>Starting in Summer 2022 Brody </a:t>
            </a:r>
            <a:r>
              <a:rPr lang="en-US" sz="2000" i="1" dirty="0" err="1"/>
              <a:t>Elentra</a:t>
            </a:r>
            <a:r>
              <a:rPr lang="en-US" sz="2000" i="1" dirty="0"/>
              <a:t> and SODM </a:t>
            </a:r>
            <a:r>
              <a:rPr lang="en-US" sz="2000" i="1" dirty="0" err="1"/>
              <a:t>XComP</a:t>
            </a:r>
            <a:r>
              <a:rPr lang="en-US" sz="2000" i="1" dirty="0"/>
              <a:t> events will be entered in the Teaching Category via automated feed</a:t>
            </a:r>
          </a:p>
          <a:p>
            <a:r>
              <a:rPr lang="en-US" sz="2200" dirty="0"/>
              <a:t>Sedona (migrated data from legacy system)</a:t>
            </a:r>
          </a:p>
          <a:p>
            <a:pPr marL="0" indent="0">
              <a:buNone/>
            </a:pPr>
            <a:endParaRPr lang="en-US" sz="2200" i="1" dirty="0"/>
          </a:p>
        </p:txBody>
      </p:sp>
    </p:spTree>
    <p:extLst>
      <p:ext uri="{BB962C8B-B14F-4D97-AF65-F5344CB8AC3E}">
        <p14:creationId xmlns:p14="http://schemas.microsoft.com/office/powerpoint/2010/main" val="603247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276" y="288282"/>
            <a:ext cx="6887285" cy="1059543"/>
          </a:xfrm>
        </p:spPr>
        <p:txBody>
          <a:bodyPr>
            <a:noAutofit/>
          </a:bodyPr>
          <a:lstStyle/>
          <a:p>
            <a:r>
              <a:rPr lang="en-US" sz="2800" dirty="0"/>
              <a:t>What Does Faculty180 Look Like?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268773" y="1820384"/>
            <a:ext cx="4256974" cy="4605814"/>
          </a:xfrm>
        </p:spPr>
        <p:txBody>
          <a:bodyPr>
            <a:normAutofit/>
          </a:bodyPr>
          <a:lstStyle/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000" u="sng" dirty="0"/>
              <a:t>The Home Page Dashboard </a:t>
            </a:r>
            <a:r>
              <a:rPr lang="en-US" sz="2000" dirty="0"/>
              <a:t>will indicate actions needed and link to sections for you to complete.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000" u="sng" dirty="0"/>
              <a:t>Profile</a:t>
            </a:r>
            <a:r>
              <a:rPr lang="en-US" sz="2000" dirty="0"/>
              <a:t> includes contact details, degrees, and experience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000" u="sng" dirty="0"/>
              <a:t>Activities</a:t>
            </a:r>
            <a:r>
              <a:rPr lang="en-US" sz="2000" dirty="0"/>
              <a:t> sections are for teaching, research, and service entries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r>
              <a:rPr lang="en-US" sz="2000" u="sng" dirty="0"/>
              <a:t>Vitas and </a:t>
            </a:r>
            <a:r>
              <a:rPr lang="en-US" sz="2000" u="sng" dirty="0" err="1"/>
              <a:t>Biosketches</a:t>
            </a:r>
            <a:r>
              <a:rPr lang="en-US" sz="2000" dirty="0"/>
              <a:t> will let you preview your annual report or generate a CV at any time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9C472E-AE5C-4BFD-AEC8-DB179A667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5747" y="1820384"/>
            <a:ext cx="7559750" cy="379247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793623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A398885-6E34-4858-AE30-54A9EE5AC3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840" y="1316797"/>
            <a:ext cx="9895766" cy="524763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519090" y="759999"/>
            <a:ext cx="4164099" cy="147732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These name, contact, and current position information is imported from Banner and locked in Faculty180. Corrections must be updated in Banner or </a:t>
            </a:r>
            <a:r>
              <a:rPr lang="en-US" dirty="0" err="1"/>
              <a:t>PiratePort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9583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39" y="348530"/>
            <a:ext cx="8596668" cy="1320800"/>
          </a:xfrm>
        </p:spPr>
        <p:txBody>
          <a:bodyPr/>
          <a:lstStyle/>
          <a:p>
            <a:r>
              <a:rPr lang="en-US" dirty="0"/>
              <a:t>Profile: Work Experience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746" y="2672405"/>
            <a:ext cx="4929791" cy="39715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638424" y="1218120"/>
            <a:ext cx="4390776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Part A  - Input Form has fields to describe your entry</a:t>
            </a:r>
          </a:p>
          <a:p>
            <a:r>
              <a:rPr lang="en-US" dirty="0"/>
              <a:t>Part B - “Activity Classifications” to group entries.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CD4680-8A32-4132-9947-B4C0DC352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879" y="1218120"/>
            <a:ext cx="6191307" cy="54258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6808012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400" y="355600"/>
            <a:ext cx="8089900" cy="1905000"/>
          </a:xfrm>
        </p:spPr>
        <p:txBody>
          <a:bodyPr>
            <a:normAutofit fontScale="90000"/>
          </a:bodyPr>
          <a:lstStyle/>
          <a:p>
            <a:r>
              <a:rPr lang="en-US" dirty="0"/>
              <a:t>Profile: Public Display Master Agreement: </a:t>
            </a:r>
            <a:br>
              <a:rPr lang="en-US" dirty="0"/>
            </a:br>
            <a:r>
              <a:rPr lang="en-US" dirty="0"/>
              <a:t>Automatic Creation of Scholars@ecu.edu Profiles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AE9B32-7166-4B56-801F-EA40A4980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35" y="1945776"/>
            <a:ext cx="7936991" cy="377073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F8E7925-4322-4178-97C6-FEDBF6F84687}"/>
              </a:ext>
            </a:extLst>
          </p:cNvPr>
          <p:cNvSpPr/>
          <p:nvPr/>
        </p:nvSpPr>
        <p:spPr>
          <a:xfrm>
            <a:off x="2003660" y="5328341"/>
            <a:ext cx="602876" cy="3720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6F227A-67BF-4384-97C7-F87411EB8893}"/>
              </a:ext>
            </a:extLst>
          </p:cNvPr>
          <p:cNvSpPr/>
          <p:nvPr/>
        </p:nvSpPr>
        <p:spPr>
          <a:xfrm>
            <a:off x="1979579" y="4521544"/>
            <a:ext cx="2679970" cy="38377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2032" y="4761988"/>
            <a:ext cx="5867400" cy="1876839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261678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3" y="667657"/>
            <a:ext cx="4256975" cy="1651473"/>
          </a:xfrm>
        </p:spPr>
        <p:txBody>
          <a:bodyPr>
            <a:noAutofit/>
          </a:bodyPr>
          <a:lstStyle/>
          <a:p>
            <a:r>
              <a:rPr lang="en-US" sz="3600"/>
              <a:t>What Kinds of Activities Are Input?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677334" y="2597426"/>
            <a:ext cx="4256974" cy="3008243"/>
          </a:xfrm>
        </p:spPr>
        <p:txBody>
          <a:bodyPr>
            <a:normAutofit/>
          </a:bodyPr>
          <a:lstStyle/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Courses Taught, Other Teaching, Administrative and Clinical Practice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Grants, Publications, and Presentations</a:t>
            </a:r>
          </a:p>
          <a:p>
            <a:pPr marL="285750" indent="-285750">
              <a:buSzPct val="150000"/>
              <a:buFont typeface="Arial" panose="020B0604020202020204" pitchFamily="34" charset="0"/>
              <a:buChar char="•"/>
            </a:pPr>
            <a:r>
              <a:rPr lang="en-US" sz="2000" dirty="0"/>
              <a:t>University, Professional, and Community Service</a:t>
            </a:r>
          </a:p>
          <a:p>
            <a:pPr marL="285750" indent="-285750">
              <a:buSzPct val="200000"/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0A409F-EC5D-4281-89AD-209C2BC97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5061" y="232769"/>
            <a:ext cx="5711299" cy="6392462"/>
          </a:xfrm>
          <a:prstGeom prst="rect">
            <a:avLst/>
          </a:prstGeom>
          <a:ln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65497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Info on Entries: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0036" y="2239712"/>
            <a:ext cx="8453966" cy="3880773"/>
          </a:xfrm>
        </p:spPr>
        <p:txBody>
          <a:bodyPr/>
          <a:lstStyle/>
          <a:p>
            <a:r>
              <a:rPr lang="en-US" dirty="0"/>
              <a:t>Attachments: You can attach one or more files                                                  (</a:t>
            </a:r>
            <a:r>
              <a:rPr lang="en-US" b="1" dirty="0">
                <a:solidFill>
                  <a:srgbClr val="FF0000"/>
                </a:solidFill>
              </a:rPr>
              <a:t>limit 750MB/file</a:t>
            </a:r>
            <a:r>
              <a:rPr lang="en-US" dirty="0"/>
              <a:t>) or a URL</a:t>
            </a:r>
          </a:p>
          <a:p>
            <a:r>
              <a:rPr lang="en-US" dirty="0"/>
              <a:t>Select the right “Save” option!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Save</a:t>
            </a:r>
            <a:r>
              <a:rPr lang="en-US" dirty="0"/>
              <a:t> will save your progress and keep you in the same 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Save and Add Another </a:t>
            </a:r>
            <a:r>
              <a:rPr lang="en-US" dirty="0"/>
              <a:t>will save your entry and open a new one of the same kind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Save and Go Back </a:t>
            </a:r>
            <a:r>
              <a:rPr lang="en-US" dirty="0"/>
              <a:t>will save your entry and go back to the Activities form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1" dirty="0"/>
              <a:t>Cancel</a:t>
            </a:r>
            <a:r>
              <a:rPr lang="en-US" dirty="0"/>
              <a:t> will delete what you have typed and cancel your entry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130" y="4873336"/>
            <a:ext cx="5588917" cy="6609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578" y="882650"/>
            <a:ext cx="4295775" cy="2095500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227862715"/>
      </p:ext>
    </p:extLst>
  </p:cSld>
  <p:clrMapOvr>
    <a:masterClrMapping/>
  </p:clrMapOvr>
</p:sld>
</file>

<file path=ppt/theme/theme1.xml><?xml version="1.0" encoding="utf-8"?>
<a:theme xmlns:a="http://schemas.openxmlformats.org/drawingml/2006/main" name="IPAR-Theme">
  <a:themeElements>
    <a:clrScheme name="Custom 10">
      <a:dk1>
        <a:sysClr val="windowText" lastClr="000000"/>
      </a:dk1>
      <a:lt1>
        <a:sysClr val="window" lastClr="FFFFFF"/>
      </a:lt1>
      <a:dk2>
        <a:srgbClr val="DDCCEF"/>
      </a:dk2>
      <a:lt2>
        <a:srgbClr val="FEEFC9"/>
      </a:lt2>
      <a:accent1>
        <a:srgbClr val="592A8A"/>
      </a:accent1>
      <a:accent2>
        <a:srgbClr val="F0AD00"/>
      </a:accent2>
      <a:accent3>
        <a:srgbClr val="592A8A"/>
      </a:accent3>
      <a:accent4>
        <a:srgbClr val="DDCCEF"/>
      </a:accent4>
      <a:accent5>
        <a:srgbClr val="592A8A"/>
      </a:accent5>
      <a:accent6>
        <a:srgbClr val="F0AD00"/>
      </a:accent6>
      <a:hlink>
        <a:srgbClr val="592A8A"/>
      </a:hlink>
      <a:folHlink>
        <a:srgbClr val="F0AD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PAR-Theme" id="{CEB62EB4-044F-4620-9349-1E62A17C254D}" vid="{EC912BA1-2443-41CF-BC9D-6542C9B574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1DDCED402407A4B8EAF7C867DE5ADF7" ma:contentTypeVersion="10" ma:contentTypeDescription="Create a new document." ma:contentTypeScope="" ma:versionID="46ada4a02091fe5b570618c3c4d2ed6d">
  <xsd:schema xmlns:xsd="http://www.w3.org/2001/XMLSchema" xmlns:xs="http://www.w3.org/2001/XMLSchema" xmlns:p="http://schemas.microsoft.com/office/2006/metadata/properties" xmlns:ns2="1ee0a4fd-3835-41d5-8164-f5f4117aa95f" xmlns:ns3="80d371f6-5e3d-4aa0-983b-b0147c2ee506" targetNamespace="http://schemas.microsoft.com/office/2006/metadata/properties" ma:root="true" ma:fieldsID="e6feae8ee5b4f97062fe3435fe73de7d" ns2:_="" ns3:_="">
    <xsd:import namespace="1ee0a4fd-3835-41d5-8164-f5f4117aa95f"/>
    <xsd:import namespace="80d371f6-5e3d-4aa0-983b-b0147c2ee5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e0a4fd-3835-41d5-8164-f5f4117aa9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d371f6-5e3d-4aa0-983b-b0147c2ee50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4324410-F861-4146-9E5C-80C16621C3D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D374872-C3D1-4981-9444-7B135C7D7EE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e0a4fd-3835-41d5-8164-f5f4117aa95f"/>
    <ds:schemaRef ds:uri="80d371f6-5e3d-4aa0-983b-b0147c2ee5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862045E-92BF-4520-924E-5EB646C3C10D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1ee0a4fd-3835-41d5-8164-f5f4117aa95f"/>
    <ds:schemaRef ds:uri="http://schemas.microsoft.com/office/infopath/2007/PartnerControls"/>
    <ds:schemaRef ds:uri="http://schemas.openxmlformats.org/package/2006/metadata/core-properties"/>
    <ds:schemaRef ds:uri="80d371f6-5e3d-4aa0-983b-b0147c2ee506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778</Words>
  <Application>Microsoft Office PowerPoint</Application>
  <PresentationFormat>Widescreen</PresentationFormat>
  <Paragraphs>92</Paragraphs>
  <Slides>22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Trebuchet MS</vt:lpstr>
      <vt:lpstr>Wingdings</vt:lpstr>
      <vt:lpstr>Wingdings 3</vt:lpstr>
      <vt:lpstr>IPAR-Theme</vt:lpstr>
      <vt:lpstr>Using Faculty180 Activity Reporting</vt:lpstr>
      <vt:lpstr>What Is Faculty180?</vt:lpstr>
      <vt:lpstr>Sources of Information</vt:lpstr>
      <vt:lpstr>What Does Faculty180 Look Like?</vt:lpstr>
      <vt:lpstr>Profile</vt:lpstr>
      <vt:lpstr>Profile: Work Experience</vt:lpstr>
      <vt:lpstr>Profile: Public Display Master Agreement:  Automatic Creation of Scholars@ecu.edu Profiles</vt:lpstr>
      <vt:lpstr>What Kinds of Activities Are Input?</vt:lpstr>
      <vt:lpstr>General Info on Entries:</vt:lpstr>
      <vt:lpstr>Teaching: Uploaded from Banner*</vt:lpstr>
      <vt:lpstr>Teaching: Uploaded from Banner</vt:lpstr>
      <vt:lpstr>Other Teaching Activities</vt:lpstr>
      <vt:lpstr>Scholarly Contributions: Articles</vt:lpstr>
      <vt:lpstr>Scholarly Contributions: Articles (Importing Articles)</vt:lpstr>
      <vt:lpstr>Scholarly Contributions: Articles (Importing Articles)</vt:lpstr>
      <vt:lpstr>Video Clip to Demo Import</vt:lpstr>
      <vt:lpstr>Connect with ORCiD</vt:lpstr>
      <vt:lpstr>University Committees</vt:lpstr>
      <vt:lpstr>University Service  (Other than Committees)</vt:lpstr>
      <vt:lpstr>University Service  (Other than Committees)</vt:lpstr>
      <vt:lpstr>Create CV or Annual Report Note: Your College will have a unit specific template available to you.</vt:lpstr>
      <vt:lpstr>More Information /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Faculty180 Sneak Peak</dc:title>
  <dc:creator>Gohn, Cara</dc:creator>
  <cp:lastModifiedBy>Gohn, Cara</cp:lastModifiedBy>
  <cp:revision>1511</cp:revision>
  <dcterms:modified xsi:type="dcterms:W3CDTF">2022-08-09T12:21:26Z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0x010100B1DDCED402407A4B8EAF7C867DE5ADF7</vt:lpwstr>
  </property>
  <property fmtid="{D5CDD505-2E9C-101B-9397-08002B2CF9AE}" pid="3" name="Order">
    <vt:r8>3100</vt:r8>
  </property>
</Properties>
</file>